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97" r:id="rId1"/>
  </p:sldMasterIdLst>
  <p:notesMasterIdLst>
    <p:notesMasterId r:id="rId3"/>
  </p:notesMasterIdLst>
  <p:handoutMasterIdLst>
    <p:handoutMasterId r:id="rId4"/>
  </p:handoutMasterIdLst>
  <p:sldIdLst>
    <p:sldId id="28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2F5E2E-EECD-FEAC-81ED-BB4036F983BC}" name="Rachel Hayes" initials="RH" userId="S::rhayes@omni.org::7afe2aac-7abf-4d00-a265-f28f5bc52abd" providerId="AD"/>
  <p188:author id="{3F186298-7872-CFA8-14B9-D7505FC853F3}" name="Lauren Rosenbaum" initials="LR" userId="S::lrosenbaum@omni.org::77cb1c52-6bae-42e6-980f-4e1a27f2735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E4F0"/>
    <a:srgbClr val="FDF1D3"/>
    <a:srgbClr val="921C4C"/>
    <a:srgbClr val="3B5530"/>
    <a:srgbClr val="B8C690"/>
    <a:srgbClr val="89A046"/>
    <a:srgbClr val="FDE880"/>
    <a:srgbClr val="FCD82B"/>
    <a:srgbClr val="E2EBEE"/>
    <a:srgbClr val="01020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26"/>
  </p:normalViewPr>
  <p:slideViewPr>
    <p:cSldViewPr snapToGrid="0">
      <p:cViewPr>
        <p:scale>
          <a:sx n="125" d="100"/>
          <a:sy n="125" d="100"/>
        </p:scale>
        <p:origin x="1770" y="-1446"/>
      </p:cViewPr>
      <p:guideLst/>
    </p:cSldViewPr>
  </p:slideViewPr>
  <p:notesTextViewPr>
    <p:cViewPr>
      <p:scale>
        <a:sx n="1" d="1"/>
        <a:sy n="1" d="1"/>
      </p:scale>
      <p:origin x="0" y="0"/>
    </p:cViewPr>
  </p:notesTextViewPr>
  <p:notesViewPr>
    <p:cSldViewPr snapToGrid="0">
      <p:cViewPr varScale="1">
        <p:scale>
          <a:sx n="80" d="100"/>
          <a:sy n="80" d="100"/>
        </p:scale>
        <p:origin x="400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Izaak" userId="2372181904_tp_dropbox_plus" providerId="OAuth2" clId="{ADD0BD2F-2FC9-4656-9CE4-70516ADD076D}"/>
    <pc:docChg chg="undo custSel modSld modMainMaster">
      <pc:chgData name="Lauren Izaak" userId="2372181904_tp_dropbox_plus" providerId="OAuth2" clId="{ADD0BD2F-2FC9-4656-9CE4-70516ADD076D}" dt="2025-10-29T14:54:02.185" v="135" actId="1076"/>
      <pc:docMkLst>
        <pc:docMk/>
      </pc:docMkLst>
      <pc:sldChg chg="addSp delSp modSp mod modNotes">
        <pc:chgData name="Lauren Izaak" userId="2372181904_tp_dropbox_plus" providerId="OAuth2" clId="{ADD0BD2F-2FC9-4656-9CE4-70516ADD076D}" dt="2025-10-29T14:54:02.185" v="135" actId="1076"/>
        <pc:sldMkLst>
          <pc:docMk/>
          <pc:sldMk cId="2630239835" sldId="286"/>
        </pc:sldMkLst>
      </pc:sldChg>
      <pc:sldMasterChg chg="modSp modSldLayout">
        <pc:chgData name="Lauren Izaak" userId="2372181904_tp_dropbox_plus" providerId="OAuth2" clId="{ADD0BD2F-2FC9-4656-9CE4-70516ADD076D}" dt="2025-10-29T14:46:06.121" v="7"/>
        <pc:sldMasterMkLst>
          <pc:docMk/>
          <pc:sldMasterMk cId="772622466" sldId="2147483697"/>
        </pc:sldMasterMkLst>
        <pc:sldLayoutChg chg="modSp">
          <pc:chgData name="Lauren Izaak" userId="2372181904_tp_dropbox_plus" providerId="OAuth2" clId="{ADD0BD2F-2FC9-4656-9CE4-70516ADD076D}" dt="2025-10-29T14:46:06.121" v="7"/>
          <pc:sldLayoutMkLst>
            <pc:docMk/>
            <pc:sldMasterMk cId="772622466" sldId="2147483697"/>
            <pc:sldLayoutMk cId="3308168552" sldId="2147483725"/>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1CEFFD2-6F4D-F816-AD6D-E043C8A06CB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AF916FD-5D89-9EBE-6DA8-636EF513800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BBD454-D017-4C6C-B4DB-CF54FD82FCBA}" type="datetimeFigureOut">
              <a:rPr lang="en-US" smtClean="0"/>
              <a:t>11/30/2025</a:t>
            </a:fld>
            <a:endParaRPr lang="en-US"/>
          </a:p>
        </p:txBody>
      </p:sp>
      <p:sp>
        <p:nvSpPr>
          <p:cNvPr id="4" name="Footer Placeholder 3">
            <a:extLst>
              <a:ext uri="{FF2B5EF4-FFF2-40B4-BE49-F238E27FC236}">
                <a16:creationId xmlns:a16="http://schemas.microsoft.com/office/drawing/2014/main" id="{27BD80BC-9FA1-9968-1094-3249438F513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AC2EE98-13B1-30FB-96BE-EF38B209CFF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BE9B6FB-72F9-40C9-8C24-D7A92113F1E6}" type="slidenum">
              <a:rPr lang="en-US" smtClean="0"/>
              <a:t>‹#›</a:t>
            </a:fld>
            <a:endParaRPr lang="en-US"/>
          </a:p>
        </p:txBody>
      </p:sp>
    </p:spTree>
    <p:extLst>
      <p:ext uri="{BB962C8B-B14F-4D97-AF65-F5344CB8AC3E}">
        <p14:creationId xmlns:p14="http://schemas.microsoft.com/office/powerpoint/2010/main" val="2416772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3706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6788" y="1143000"/>
            <a:ext cx="2384425"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1520284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474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2" name="Graphic 61">
            <a:extLst>
              <a:ext uri="{FF2B5EF4-FFF2-40B4-BE49-F238E27FC236}">
                <a16:creationId xmlns:a16="http://schemas.microsoft.com/office/drawing/2014/main" id="{B06B9DCE-5AE7-2944-4349-B6196E89CAC6}"/>
              </a:ext>
            </a:extLst>
          </p:cNvPr>
          <p:cNvSpPr>
            <a:spLocks/>
          </p:cNvSpPr>
          <p:nvPr userDrawn="1"/>
        </p:nvSpPr>
        <p:spPr>
          <a:xfrm>
            <a:off x="534351" y="9478043"/>
            <a:ext cx="6701158" cy="278607"/>
          </a:xfrm>
          <a:custGeom>
            <a:avLst/>
            <a:gdLst/>
            <a:ahLst/>
            <a:cxnLst/>
            <a:rect l="l" t="t" r="r" b="b"/>
            <a:pathLst>
              <a:path w="6398260">
                <a:moveTo>
                  <a:pt x="0" y="0"/>
                </a:moveTo>
                <a:lnTo>
                  <a:pt x="6397752" y="0"/>
                </a:lnTo>
              </a:path>
            </a:pathLst>
          </a:custGeom>
          <a:ln w="6350">
            <a:solidFill>
              <a:srgbClr val="C0CAD2"/>
            </a:solidFill>
            <a:prstDash val="solid"/>
          </a:ln>
        </p:spPr>
        <p:txBody>
          <a:bodyPr wrap="square" lIns="0" tIns="0" rIns="0" bIns="0" rtlCol="0">
            <a:prstTxWarp prst="textNoShape">
              <a:avLst/>
            </a:prstTxWarp>
            <a:noAutofit/>
          </a:bodyPr>
          <a:lstStyle/>
          <a:p>
            <a:endParaRPr lang="en-US" sz="1800"/>
          </a:p>
        </p:txBody>
      </p:sp>
      <p:pic>
        <p:nvPicPr>
          <p:cNvPr id="23" name="Picture 22" descr="A colorful circular pattern with a black circle&#10;&#10;AI-generated content may be incorrect.">
            <a:extLst>
              <a:ext uri="{FF2B5EF4-FFF2-40B4-BE49-F238E27FC236}">
                <a16:creationId xmlns:a16="http://schemas.microsoft.com/office/drawing/2014/main" id="{B100E00F-55E9-CC59-F5BC-061B0223980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6897" y="9588501"/>
            <a:ext cx="283845" cy="283210"/>
          </a:xfrm>
          <a:prstGeom prst="rect">
            <a:avLst/>
          </a:prstGeom>
        </p:spPr>
      </p:pic>
      <p:sp>
        <p:nvSpPr>
          <p:cNvPr id="25" name="Text Placeholder 24">
            <a:extLst>
              <a:ext uri="{FF2B5EF4-FFF2-40B4-BE49-F238E27FC236}">
                <a16:creationId xmlns:a16="http://schemas.microsoft.com/office/drawing/2014/main" id="{067B3AF5-B8F7-7394-DD1C-194F00F87BBD}"/>
              </a:ext>
            </a:extLst>
          </p:cNvPr>
          <p:cNvSpPr>
            <a:spLocks noGrp="1"/>
          </p:cNvSpPr>
          <p:nvPr>
            <p:ph type="body" sz="quarter" idx="14" hasCustomPrompt="1"/>
          </p:nvPr>
        </p:nvSpPr>
        <p:spPr>
          <a:xfrm>
            <a:off x="3086100" y="9658350"/>
            <a:ext cx="3894138" cy="279400"/>
          </a:xfrm>
        </p:spPr>
        <p:txBody>
          <a:bodyPr/>
          <a:lstStyle>
            <a:lvl1pPr marL="0" marR="0" indent="0" algn="r">
              <a:spcBef>
                <a:spcPts val="587"/>
              </a:spcBef>
              <a:buNone/>
              <a:tabLst>
                <a:tab pos="2179221" algn="ctr"/>
                <a:tab pos="4358442" algn="r"/>
              </a:tabLst>
              <a:defRPr/>
            </a:lvl1pPr>
          </a:lstStyle>
          <a:p>
            <a:pPr marL="0" marR="0" algn="r">
              <a:spcBef>
                <a:spcPts val="800"/>
              </a:spcBef>
              <a:tabLst>
                <a:tab pos="2971800" algn="ctr"/>
                <a:tab pos="5943600" algn="r"/>
              </a:tabLst>
            </a:pPr>
            <a:r>
              <a:rPr lang="en-US" sz="1200" dirty="0">
                <a:solidFill>
                  <a:srgbClr val="091D38"/>
                </a:solidFill>
                <a:effectLst/>
                <a:latin typeface="Inter Tight" pitchFamily="2" charset="0"/>
                <a:ea typeface="Gill Sans MT" panose="020B0502020104020203" pitchFamily="34" charset="0"/>
                <a:cs typeface="Inter Tight" pitchFamily="2" charset="0"/>
              </a:rPr>
              <a:t>Omni</a:t>
            </a:r>
            <a:r>
              <a:rPr lang="en-US" sz="1200" spc="-90" dirty="0">
                <a:solidFill>
                  <a:srgbClr val="091D38"/>
                </a:solidFill>
                <a:effectLst/>
                <a:latin typeface="Inter Tight" pitchFamily="2" charset="0"/>
                <a:ea typeface="Gill Sans MT" panose="020B0502020104020203" pitchFamily="34" charset="0"/>
                <a:cs typeface="Inter Tight" pitchFamily="2" charset="0"/>
              </a:rPr>
              <a:t> </a:t>
            </a:r>
            <a:r>
              <a:rPr lang="en-US" sz="1200" dirty="0">
                <a:solidFill>
                  <a:srgbClr val="091D38"/>
                </a:solidFill>
                <a:effectLst/>
                <a:latin typeface="Inter Tight" pitchFamily="2" charset="0"/>
                <a:ea typeface="Gill Sans MT" panose="020B0502020104020203" pitchFamily="34" charset="0"/>
                <a:cs typeface="Inter Tight" pitchFamily="2" charset="0"/>
              </a:rPr>
              <a:t>Institute</a:t>
            </a:r>
            <a:r>
              <a:rPr lang="en-US" sz="1200" spc="-85" dirty="0">
                <a:solidFill>
                  <a:srgbClr val="091D38"/>
                </a:solidFill>
                <a:effectLst/>
                <a:latin typeface="Inter Tight" pitchFamily="2" charset="0"/>
                <a:ea typeface="Gill Sans MT" panose="020B0502020104020203" pitchFamily="34" charset="0"/>
                <a:cs typeface="Inter Tight" pitchFamily="2" charset="0"/>
              </a:rPr>
              <a:t> </a:t>
            </a:r>
            <a:r>
              <a:rPr lang="en-US" sz="1200" dirty="0">
                <a:solidFill>
                  <a:srgbClr val="091D38"/>
                </a:solidFill>
                <a:effectLst/>
                <a:latin typeface="Inter Tight" pitchFamily="2" charset="0"/>
                <a:ea typeface="Gill Sans MT" panose="020B0502020104020203" pitchFamily="34" charset="0"/>
                <a:cs typeface="Inter Tight" pitchFamily="2" charset="0"/>
              </a:rPr>
              <a:t>Report</a:t>
            </a:r>
            <a:r>
              <a:rPr lang="en-US" sz="1200" spc="100" dirty="0">
                <a:solidFill>
                  <a:srgbClr val="091D38"/>
                </a:solidFill>
                <a:effectLst/>
                <a:latin typeface="Inter Tight" pitchFamily="2" charset="0"/>
                <a:ea typeface="Gill Sans MT" panose="020B0502020104020203" pitchFamily="34" charset="0"/>
                <a:cs typeface="Inter Tight" pitchFamily="2" charset="0"/>
              </a:rPr>
              <a:t> </a:t>
            </a:r>
            <a:r>
              <a:rPr lang="en-US" sz="1200" dirty="0">
                <a:solidFill>
                  <a:srgbClr val="667384"/>
                </a:solidFill>
                <a:effectLst/>
                <a:latin typeface="Inter Tight" pitchFamily="2" charset="0"/>
                <a:ea typeface="Gill Sans MT" panose="020B0502020104020203" pitchFamily="34" charset="0"/>
                <a:cs typeface="Inter Tight" pitchFamily="2" charset="0"/>
              </a:rPr>
              <a:t>|</a:t>
            </a:r>
            <a:r>
              <a:rPr lang="en-US" sz="1200" spc="105" dirty="0">
                <a:solidFill>
                  <a:srgbClr val="667384"/>
                </a:solidFill>
                <a:effectLst/>
                <a:latin typeface="Inter Tight" pitchFamily="2" charset="0"/>
                <a:ea typeface="Gill Sans MT" panose="020B0502020104020203" pitchFamily="34" charset="0"/>
                <a:cs typeface="Inter Tight" pitchFamily="2" charset="0"/>
              </a:rPr>
              <a:t> </a:t>
            </a:r>
            <a:r>
              <a:rPr lang="en-US" sz="1200" dirty="0">
                <a:solidFill>
                  <a:srgbClr val="667384"/>
                </a:solidFill>
                <a:effectLst/>
                <a:latin typeface="Inter Tight" pitchFamily="2" charset="0"/>
                <a:ea typeface="Gill Sans MT" panose="020B0502020104020203" pitchFamily="34" charset="0"/>
                <a:cs typeface="Inter Tight" pitchFamily="2" charset="0"/>
              </a:rPr>
              <a:t>[Report</a:t>
            </a:r>
            <a:r>
              <a:rPr lang="en-US" sz="1200" spc="-90" dirty="0">
                <a:solidFill>
                  <a:srgbClr val="667384"/>
                </a:solidFill>
                <a:effectLst/>
                <a:latin typeface="Inter Tight" pitchFamily="2" charset="0"/>
                <a:ea typeface="Gill Sans MT" panose="020B0502020104020203" pitchFamily="34" charset="0"/>
                <a:cs typeface="Inter Tight" pitchFamily="2" charset="0"/>
              </a:rPr>
              <a:t> </a:t>
            </a:r>
            <a:r>
              <a:rPr lang="en-US" sz="1200" dirty="0">
                <a:solidFill>
                  <a:srgbClr val="667384"/>
                </a:solidFill>
                <a:effectLst/>
                <a:latin typeface="Inter Tight" pitchFamily="2" charset="0"/>
                <a:ea typeface="Gill Sans MT" panose="020B0502020104020203" pitchFamily="34" charset="0"/>
                <a:cs typeface="Inter Tight" pitchFamily="2" charset="0"/>
              </a:rPr>
              <a:t>Name</a:t>
            </a:r>
            <a:r>
              <a:rPr lang="en-US" sz="1200" spc="-85" dirty="0">
                <a:solidFill>
                  <a:srgbClr val="667384"/>
                </a:solidFill>
                <a:effectLst/>
                <a:latin typeface="Inter Tight" pitchFamily="2" charset="0"/>
                <a:ea typeface="Gill Sans MT" panose="020B0502020104020203" pitchFamily="34" charset="0"/>
                <a:cs typeface="Inter Tight" pitchFamily="2" charset="0"/>
              </a:rPr>
              <a:t> </a:t>
            </a:r>
            <a:r>
              <a:rPr lang="en-US" sz="1200" dirty="0">
                <a:solidFill>
                  <a:srgbClr val="667384"/>
                </a:solidFill>
                <a:effectLst/>
                <a:latin typeface="Inter Tight" pitchFamily="2" charset="0"/>
                <a:ea typeface="Gill Sans MT" panose="020B0502020104020203" pitchFamily="34" charset="0"/>
                <a:cs typeface="Inter Tight" pitchFamily="2" charset="0"/>
              </a:rPr>
              <a:t>Here]	</a:t>
            </a:r>
            <a:endParaRPr lang="en-US" sz="1600" dirty="0">
              <a:effectLst/>
              <a:latin typeface="Inter Tight" pitchFamily="2" charset="0"/>
              <a:ea typeface="Gill Sans MT" panose="020B0502020104020203" pitchFamily="34" charset="0"/>
              <a:cs typeface="Gill Sans MT" panose="020B0502020104020203" pitchFamily="34" charset="0"/>
            </a:endParaRPr>
          </a:p>
        </p:txBody>
      </p:sp>
      <p:sp>
        <p:nvSpPr>
          <p:cNvPr id="27" name="Text Placeholder 26">
            <a:extLst>
              <a:ext uri="{FF2B5EF4-FFF2-40B4-BE49-F238E27FC236}">
                <a16:creationId xmlns:a16="http://schemas.microsoft.com/office/drawing/2014/main" id="{B173844F-392B-ACBC-6F90-D1A94DEA3DF8}"/>
              </a:ext>
            </a:extLst>
          </p:cNvPr>
          <p:cNvSpPr>
            <a:spLocks noGrp="1"/>
          </p:cNvSpPr>
          <p:nvPr>
            <p:ph type="body" sz="quarter" idx="15" hasCustomPrompt="1"/>
          </p:nvPr>
        </p:nvSpPr>
        <p:spPr>
          <a:xfrm>
            <a:off x="6786568" y="9658350"/>
            <a:ext cx="180975" cy="279400"/>
          </a:xfrm>
        </p:spPr>
        <p:txBody>
          <a:bodyPr/>
          <a:lstStyle>
            <a:lvl1pPr marL="0" indent="0">
              <a:buNone/>
              <a:defRPr>
                <a:solidFill>
                  <a:srgbClr val="010203"/>
                </a:solidFill>
              </a:defRPr>
            </a:lvl1pPr>
            <a:lvl5pPr marL="1165692" indent="0">
              <a:buNone/>
              <a:defRPr/>
            </a:lvl5pPr>
          </a:lstStyle>
          <a:p>
            <a:pPr lvl="0"/>
            <a:r>
              <a:rPr lang="en-US" dirty="0"/>
              <a:t>1</a:t>
            </a:r>
          </a:p>
        </p:txBody>
      </p:sp>
    </p:spTree>
    <p:extLst>
      <p:ext uri="{BB962C8B-B14F-4D97-AF65-F5344CB8AC3E}">
        <p14:creationId xmlns:p14="http://schemas.microsoft.com/office/powerpoint/2010/main" val="33081685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086CAA-1FBA-2811-A580-986860854424}"/>
              </a:ext>
            </a:extLst>
          </p:cNvPr>
          <p:cNvSpPr>
            <a:spLocks noGrp="1"/>
          </p:cNvSpPr>
          <p:nvPr>
            <p:ph type="title"/>
          </p:nvPr>
        </p:nvSpPr>
        <p:spPr>
          <a:xfrm>
            <a:off x="122874" y="395297"/>
            <a:ext cx="6703695" cy="109044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3DE51E8-FEE2-9365-6057-B70A14EEE72E}"/>
              </a:ext>
            </a:extLst>
          </p:cNvPr>
          <p:cNvSpPr>
            <a:spLocks noGrp="1"/>
          </p:cNvSpPr>
          <p:nvPr>
            <p:ph type="body" idx="1"/>
          </p:nvPr>
        </p:nvSpPr>
        <p:spPr>
          <a:xfrm>
            <a:off x="173251" y="1312728"/>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72622466"/>
      </p:ext>
    </p:extLst>
  </p:cSld>
  <p:clrMap bg1="lt1" tx1="dk1" bg2="lt2" tx2="dk2" accent1="accent1" accent2="accent2" accent3="accent3" accent4="accent4" accent5="accent5" accent6="accent6" hlink="hlink" folHlink="folHlink"/>
  <p:sldLayoutIdLst>
    <p:sldLayoutId id="2147483724" r:id="rId1"/>
    <p:sldLayoutId id="2147483725" r:id="rId2"/>
  </p:sldLayoutIdLst>
  <p:txStyles>
    <p:titleStyle>
      <a:lvl1pPr algn="l" defTabSz="582846" rtl="0" eaLnBrk="1" latinLnBrk="0" hangingPunct="1">
        <a:lnSpc>
          <a:spcPct val="90000"/>
        </a:lnSpc>
        <a:spcBef>
          <a:spcPct val="0"/>
        </a:spcBef>
        <a:buNone/>
        <a:defRPr sz="2805" b="1" kern="1200" spc="-96">
          <a:solidFill>
            <a:schemeClr val="tx1"/>
          </a:solidFill>
          <a:latin typeface="+mj-lt"/>
          <a:ea typeface="+mj-ea"/>
          <a:cs typeface="+mj-cs"/>
        </a:defRPr>
      </a:lvl1pPr>
    </p:titleStyle>
    <p:bodyStyle>
      <a:lvl1pPr marL="145713" indent="-145713" algn="l" defTabSz="582846" rtl="0" eaLnBrk="1" latinLnBrk="0" hangingPunct="1">
        <a:lnSpc>
          <a:spcPts val="1275"/>
        </a:lnSpc>
        <a:spcBef>
          <a:spcPts val="638"/>
        </a:spcBef>
        <a:buFont typeface="Arial" panose="020B0604020202020204" pitchFamily="34" charset="0"/>
        <a:buChar char="•"/>
        <a:defRPr sz="1100" kern="1200">
          <a:solidFill>
            <a:schemeClr val="tx2"/>
          </a:solidFill>
          <a:latin typeface="Inter Tight" pitchFamily="2" charset="0"/>
          <a:ea typeface="Inter Tight" pitchFamily="2" charset="0"/>
          <a:cs typeface="Inter Tight" pitchFamily="2" charset="0"/>
        </a:defRPr>
      </a:lvl1pPr>
      <a:lvl2pPr marL="437135" indent="-145713" algn="l" defTabSz="582846" rtl="0" eaLnBrk="1" latinLnBrk="0" hangingPunct="1">
        <a:lnSpc>
          <a:spcPts val="1275"/>
        </a:lnSpc>
        <a:spcBef>
          <a:spcPts val="319"/>
        </a:spcBef>
        <a:buFont typeface="Arial" panose="020B0604020202020204" pitchFamily="34" charset="0"/>
        <a:buChar char="•"/>
        <a:defRPr sz="1100" kern="1200">
          <a:solidFill>
            <a:schemeClr val="tx2"/>
          </a:solidFill>
          <a:latin typeface="Inter Tight" pitchFamily="2" charset="0"/>
          <a:ea typeface="Inter Tight" pitchFamily="2" charset="0"/>
          <a:cs typeface="Inter Tight" pitchFamily="2" charset="0"/>
        </a:defRPr>
      </a:lvl2pPr>
      <a:lvl3pPr marL="728558" indent="-145713" algn="l" defTabSz="582846" rtl="0" eaLnBrk="1" latinLnBrk="0" hangingPunct="1">
        <a:lnSpc>
          <a:spcPts val="1275"/>
        </a:lnSpc>
        <a:spcBef>
          <a:spcPts val="319"/>
        </a:spcBef>
        <a:buFont typeface="Arial" panose="020B0604020202020204" pitchFamily="34" charset="0"/>
        <a:buChar char="•"/>
        <a:defRPr sz="1100" kern="1200">
          <a:solidFill>
            <a:schemeClr val="tx2"/>
          </a:solidFill>
          <a:latin typeface="Inter Tight" pitchFamily="2" charset="0"/>
          <a:ea typeface="Inter Tight" pitchFamily="2" charset="0"/>
          <a:cs typeface="Inter Tight" pitchFamily="2" charset="0"/>
        </a:defRPr>
      </a:lvl3pPr>
      <a:lvl4pPr marL="1019981" indent="-145713" algn="l" defTabSz="582846" rtl="0" eaLnBrk="1" latinLnBrk="0" hangingPunct="1">
        <a:lnSpc>
          <a:spcPts val="1275"/>
        </a:lnSpc>
        <a:spcBef>
          <a:spcPts val="319"/>
        </a:spcBef>
        <a:buFont typeface="Arial" panose="020B0604020202020204" pitchFamily="34" charset="0"/>
        <a:buChar char="•"/>
        <a:defRPr sz="1100" kern="1200">
          <a:solidFill>
            <a:schemeClr val="tx2"/>
          </a:solidFill>
          <a:latin typeface="Inter Tight" pitchFamily="2" charset="0"/>
          <a:ea typeface="Inter Tight" pitchFamily="2" charset="0"/>
          <a:cs typeface="Inter Tight" pitchFamily="2" charset="0"/>
        </a:defRPr>
      </a:lvl4pPr>
      <a:lvl5pPr marL="1311404" indent="-145713" algn="l" defTabSz="582846" rtl="0" eaLnBrk="1" latinLnBrk="0" hangingPunct="1">
        <a:lnSpc>
          <a:spcPts val="1275"/>
        </a:lnSpc>
        <a:spcBef>
          <a:spcPts val="319"/>
        </a:spcBef>
        <a:buFont typeface="Arial" panose="020B0604020202020204" pitchFamily="34" charset="0"/>
        <a:buChar char="•"/>
        <a:defRPr sz="1100" kern="1200">
          <a:solidFill>
            <a:schemeClr val="tx2"/>
          </a:solidFill>
          <a:latin typeface="Inter Tight" pitchFamily="2" charset="0"/>
          <a:ea typeface="Inter Tight" pitchFamily="2" charset="0"/>
          <a:cs typeface="Inter Tight" pitchFamily="2" charset="0"/>
        </a:defRPr>
      </a:lvl5pPr>
      <a:lvl6pPr marL="1602827" indent="-145713" algn="l" defTabSz="582846"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250" indent="-145713" algn="l" defTabSz="582846"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673" indent="-145713" algn="l" defTabSz="582846"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095" indent="-145713" algn="l" defTabSz="582846"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846" rtl="0" eaLnBrk="1" latinLnBrk="0" hangingPunct="1">
        <a:defRPr sz="1148" kern="1200">
          <a:solidFill>
            <a:schemeClr val="tx1"/>
          </a:solidFill>
          <a:latin typeface="+mn-lt"/>
          <a:ea typeface="+mn-ea"/>
          <a:cs typeface="+mn-cs"/>
        </a:defRPr>
      </a:lvl1pPr>
      <a:lvl2pPr marL="291423" algn="l" defTabSz="582846" rtl="0" eaLnBrk="1" latinLnBrk="0" hangingPunct="1">
        <a:defRPr sz="1148" kern="1200">
          <a:solidFill>
            <a:schemeClr val="tx1"/>
          </a:solidFill>
          <a:latin typeface="+mn-lt"/>
          <a:ea typeface="+mn-ea"/>
          <a:cs typeface="+mn-cs"/>
        </a:defRPr>
      </a:lvl2pPr>
      <a:lvl3pPr marL="582846" algn="l" defTabSz="582846" rtl="0" eaLnBrk="1" latinLnBrk="0" hangingPunct="1">
        <a:defRPr sz="1148" kern="1200">
          <a:solidFill>
            <a:schemeClr val="tx1"/>
          </a:solidFill>
          <a:latin typeface="+mn-lt"/>
          <a:ea typeface="+mn-ea"/>
          <a:cs typeface="+mn-cs"/>
        </a:defRPr>
      </a:lvl3pPr>
      <a:lvl4pPr marL="874269" algn="l" defTabSz="582846" rtl="0" eaLnBrk="1" latinLnBrk="0" hangingPunct="1">
        <a:defRPr sz="1148" kern="1200">
          <a:solidFill>
            <a:schemeClr val="tx1"/>
          </a:solidFill>
          <a:latin typeface="+mn-lt"/>
          <a:ea typeface="+mn-ea"/>
          <a:cs typeface="+mn-cs"/>
        </a:defRPr>
      </a:lvl4pPr>
      <a:lvl5pPr marL="1165692" algn="l" defTabSz="582846" rtl="0" eaLnBrk="1" latinLnBrk="0" hangingPunct="1">
        <a:defRPr sz="1148" kern="1200">
          <a:solidFill>
            <a:schemeClr val="tx1"/>
          </a:solidFill>
          <a:latin typeface="+mn-lt"/>
          <a:ea typeface="+mn-ea"/>
          <a:cs typeface="+mn-cs"/>
        </a:defRPr>
      </a:lvl5pPr>
      <a:lvl6pPr marL="1457115" algn="l" defTabSz="582846" rtl="0" eaLnBrk="1" latinLnBrk="0" hangingPunct="1">
        <a:defRPr sz="1148" kern="1200">
          <a:solidFill>
            <a:schemeClr val="tx1"/>
          </a:solidFill>
          <a:latin typeface="+mn-lt"/>
          <a:ea typeface="+mn-ea"/>
          <a:cs typeface="+mn-cs"/>
        </a:defRPr>
      </a:lvl6pPr>
      <a:lvl7pPr marL="1748538" algn="l" defTabSz="582846" rtl="0" eaLnBrk="1" latinLnBrk="0" hangingPunct="1">
        <a:defRPr sz="1148" kern="1200">
          <a:solidFill>
            <a:schemeClr val="tx1"/>
          </a:solidFill>
          <a:latin typeface="+mn-lt"/>
          <a:ea typeface="+mn-ea"/>
          <a:cs typeface="+mn-cs"/>
        </a:defRPr>
      </a:lvl7pPr>
      <a:lvl8pPr marL="2039961" algn="l" defTabSz="582846" rtl="0" eaLnBrk="1" latinLnBrk="0" hangingPunct="1">
        <a:defRPr sz="1148" kern="1200">
          <a:solidFill>
            <a:schemeClr val="tx1"/>
          </a:solidFill>
          <a:latin typeface="+mn-lt"/>
          <a:ea typeface="+mn-ea"/>
          <a:cs typeface="+mn-cs"/>
        </a:defRPr>
      </a:lvl8pPr>
      <a:lvl9pPr marL="2331384" algn="l" defTabSz="582846"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notesSlide" Target="../notesSlides/notesSlide1.xml"/><Relationship Id="rId16" Type="http://schemas.openxmlformats.org/officeDocument/2006/relationships/image" Target="../media/image15.png"/><Relationship Id="rId20" Type="http://schemas.openxmlformats.org/officeDocument/2006/relationships/image" Target="../media/image19.jpg"/><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10.svg"/><Relationship Id="rId5" Type="http://schemas.openxmlformats.org/officeDocument/2006/relationships/image" Target="../media/image4.png"/><Relationship Id="rId15" Type="http://schemas.openxmlformats.org/officeDocument/2006/relationships/image" Target="../media/image14.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F851AA-2529-72A0-004F-72BDCC6C25F0}"/>
              </a:ext>
            </a:extLst>
          </p:cNvPr>
          <p:cNvSpPr/>
          <p:nvPr/>
        </p:nvSpPr>
        <p:spPr>
          <a:xfrm>
            <a:off x="0" y="1"/>
            <a:ext cx="7772400" cy="1259427"/>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sp>
        <p:nvSpPr>
          <p:cNvPr id="5" name="TextBox 4">
            <a:extLst>
              <a:ext uri="{FF2B5EF4-FFF2-40B4-BE49-F238E27FC236}">
                <a16:creationId xmlns:a16="http://schemas.microsoft.com/office/drawing/2014/main" id="{7A427D11-4767-FF9B-6AD5-471D09DD5E22}"/>
              </a:ext>
            </a:extLst>
          </p:cNvPr>
          <p:cNvSpPr txBox="1"/>
          <p:nvPr/>
        </p:nvSpPr>
        <p:spPr>
          <a:xfrm>
            <a:off x="436728" y="171328"/>
            <a:ext cx="5105474" cy="1040478"/>
          </a:xfrm>
          <a:prstGeom prst="rect">
            <a:avLst/>
          </a:prstGeom>
          <a:noFill/>
        </p:spPr>
        <p:txBody>
          <a:bodyPr wrap="square" rtlCol="0">
            <a:spAutoFit/>
          </a:bodyPr>
          <a:lstStyle/>
          <a:p>
            <a:r>
              <a:rPr lang="en-US" sz="2347" b="1" dirty="0">
                <a:solidFill>
                  <a:schemeClr val="accent3">
                    <a:lumMod val="40000"/>
                    <a:lumOff val="60000"/>
                  </a:schemeClr>
                </a:solidFill>
                <a:latin typeface="Inter Tight Black" pitchFamily="2" charset="0"/>
                <a:ea typeface="Inter Tight Black" pitchFamily="2" charset="0"/>
                <a:cs typeface="Inter Tight Black" pitchFamily="2" charset="0"/>
              </a:rPr>
              <a:t>Colorado Region 4 </a:t>
            </a:r>
            <a:br>
              <a:rPr lang="en-US" sz="2347" b="1" dirty="0">
                <a:solidFill>
                  <a:schemeClr val="accent3">
                    <a:lumMod val="40000"/>
                    <a:lumOff val="60000"/>
                  </a:schemeClr>
                </a:solidFill>
                <a:latin typeface="Inter Tight Black" pitchFamily="2" charset="0"/>
                <a:ea typeface="Inter Tight Black" pitchFamily="2" charset="0"/>
                <a:cs typeface="Inter Tight Black" pitchFamily="2" charset="0"/>
              </a:rPr>
            </a:br>
            <a:r>
              <a:rPr lang="en-US" sz="2347" b="1" dirty="0">
                <a:solidFill>
                  <a:schemeClr val="accent3">
                    <a:lumMod val="40000"/>
                    <a:lumOff val="60000"/>
                  </a:schemeClr>
                </a:solidFill>
                <a:latin typeface="Inter Tight Black" pitchFamily="2" charset="0"/>
                <a:ea typeface="Inter Tight Black" pitchFamily="2" charset="0"/>
                <a:cs typeface="Inter Tight Black" pitchFamily="2" charset="0"/>
              </a:rPr>
              <a:t>Opioid Abatement Council</a:t>
            </a:r>
            <a:br>
              <a:rPr lang="en-US" sz="2347" b="1" dirty="0">
                <a:latin typeface="Inter Tight Medium" pitchFamily="2" charset="0"/>
                <a:ea typeface="Inter Tight Medium" pitchFamily="2" charset="0"/>
                <a:cs typeface="Inter Tight Medium" pitchFamily="2" charset="0"/>
              </a:rPr>
            </a:br>
            <a:r>
              <a:rPr lang="en-US" sz="1467" dirty="0">
                <a:solidFill>
                  <a:schemeClr val="bg1"/>
                </a:solidFill>
                <a:ea typeface="Inter Tight" pitchFamily="2" charset="0"/>
                <a:cs typeface="Inter Tight" pitchFamily="2" charset="0"/>
              </a:rPr>
              <a:t>Funding Recap | 2024-2025</a:t>
            </a:r>
            <a:endParaRPr lang="en-US" sz="2347" dirty="0">
              <a:solidFill>
                <a:schemeClr val="bg1"/>
              </a:solidFill>
              <a:ea typeface="Inter Tight" pitchFamily="2" charset="0"/>
              <a:cs typeface="Inter Tight" pitchFamily="2" charset="0"/>
            </a:endParaRPr>
          </a:p>
        </p:txBody>
      </p:sp>
      <p:sp>
        <p:nvSpPr>
          <p:cNvPr id="6" name="Rectangle 5">
            <a:extLst>
              <a:ext uri="{FF2B5EF4-FFF2-40B4-BE49-F238E27FC236}">
                <a16:creationId xmlns:a16="http://schemas.microsoft.com/office/drawing/2014/main" id="{D892279F-440C-10E8-E886-1C073DA73BAB}"/>
              </a:ext>
            </a:extLst>
          </p:cNvPr>
          <p:cNvSpPr/>
          <p:nvPr/>
        </p:nvSpPr>
        <p:spPr>
          <a:xfrm>
            <a:off x="0" y="1318174"/>
            <a:ext cx="7772400" cy="2240745"/>
          </a:xfrm>
          <a:prstGeom prst="rect">
            <a:avLst/>
          </a:prstGeom>
          <a:solidFill>
            <a:srgbClr val="FDF1D3">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sp>
        <p:nvSpPr>
          <p:cNvPr id="7" name="Rectangle 6">
            <a:extLst>
              <a:ext uri="{FF2B5EF4-FFF2-40B4-BE49-F238E27FC236}">
                <a16:creationId xmlns:a16="http://schemas.microsoft.com/office/drawing/2014/main" id="{603D21B3-6917-3D96-1EDE-28E779DB77C5}"/>
              </a:ext>
            </a:extLst>
          </p:cNvPr>
          <p:cNvSpPr/>
          <p:nvPr/>
        </p:nvSpPr>
        <p:spPr>
          <a:xfrm>
            <a:off x="-1" y="1544520"/>
            <a:ext cx="4328697" cy="35331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a:p>
        </p:txBody>
      </p:sp>
      <p:sp>
        <p:nvSpPr>
          <p:cNvPr id="10" name="TextBox 9">
            <a:extLst>
              <a:ext uri="{FF2B5EF4-FFF2-40B4-BE49-F238E27FC236}">
                <a16:creationId xmlns:a16="http://schemas.microsoft.com/office/drawing/2014/main" id="{614AA1C9-EA61-6036-D652-14CC5A6271AA}"/>
              </a:ext>
            </a:extLst>
          </p:cNvPr>
          <p:cNvSpPr txBox="1"/>
          <p:nvPr/>
        </p:nvSpPr>
        <p:spPr>
          <a:xfrm>
            <a:off x="209553" y="1544517"/>
            <a:ext cx="2388867" cy="369332"/>
          </a:xfrm>
          <a:prstGeom prst="rect">
            <a:avLst/>
          </a:prstGeom>
          <a:noFill/>
        </p:spPr>
        <p:txBody>
          <a:bodyPr wrap="square" rtlCol="0">
            <a:spAutoFit/>
          </a:bodyPr>
          <a:lstStyle/>
          <a:p>
            <a:r>
              <a:rPr lang="en-US" b="1" dirty="0"/>
              <a:t>TRANSPORTATION</a:t>
            </a:r>
          </a:p>
        </p:txBody>
      </p:sp>
      <p:sp>
        <p:nvSpPr>
          <p:cNvPr id="11" name="TextBox 10">
            <a:extLst>
              <a:ext uri="{FF2B5EF4-FFF2-40B4-BE49-F238E27FC236}">
                <a16:creationId xmlns:a16="http://schemas.microsoft.com/office/drawing/2014/main" id="{7AB0AD83-3E70-7D93-A3A1-AC14F12AB478}"/>
              </a:ext>
            </a:extLst>
          </p:cNvPr>
          <p:cNvSpPr txBox="1"/>
          <p:nvPr/>
        </p:nvSpPr>
        <p:spPr>
          <a:xfrm>
            <a:off x="233742" y="1949472"/>
            <a:ext cx="4094954" cy="1446550"/>
          </a:xfrm>
          <a:prstGeom prst="rect">
            <a:avLst/>
          </a:prstGeom>
          <a:noFill/>
        </p:spPr>
        <p:txBody>
          <a:bodyPr wrap="square" rtlCol="0">
            <a:spAutoFit/>
          </a:bodyPr>
          <a:lstStyle/>
          <a:p>
            <a:r>
              <a:rPr lang="en-US" sz="1100" dirty="0"/>
              <a:t>In 2023, the Region 4 Council awarded Centennial Mental Health Center (CMHC) and North Colorado Health Alliance (NCHA) funding to expand transportation to Substance Use Disorder services. Individuals from 9 of the 10 counties in Region 4 received transportation services. </a:t>
            </a:r>
          </a:p>
          <a:p>
            <a:endParaRPr lang="en-US" sz="1100" dirty="0"/>
          </a:p>
          <a:p>
            <a:r>
              <a:rPr lang="en-US" sz="1100" dirty="0"/>
              <a:t>The data to the right displays totals from CMHC and NCHA from Oct. 1, 2024 – Sep. 30, 2025.</a:t>
            </a:r>
          </a:p>
        </p:txBody>
      </p:sp>
      <p:grpSp>
        <p:nvGrpSpPr>
          <p:cNvPr id="24" name="Group 23">
            <a:extLst>
              <a:ext uri="{FF2B5EF4-FFF2-40B4-BE49-F238E27FC236}">
                <a16:creationId xmlns:a16="http://schemas.microsoft.com/office/drawing/2014/main" id="{56555084-5BD4-72B6-724F-F2E3A6BD8E7B}"/>
              </a:ext>
            </a:extLst>
          </p:cNvPr>
          <p:cNvGrpSpPr/>
          <p:nvPr/>
        </p:nvGrpSpPr>
        <p:grpSpPr>
          <a:xfrm>
            <a:off x="5102989" y="1550822"/>
            <a:ext cx="536448" cy="536448"/>
            <a:chOff x="4137662" y="1784032"/>
            <a:chExt cx="731520" cy="731520"/>
          </a:xfrm>
        </p:grpSpPr>
        <p:pic>
          <p:nvPicPr>
            <p:cNvPr id="15" name="Graphic 5" descr="P27#y2">
              <a:extLst>
                <a:ext uri="{FF2B5EF4-FFF2-40B4-BE49-F238E27FC236}">
                  <a16:creationId xmlns:a16="http://schemas.microsoft.com/office/drawing/2014/main" id="{34D5D60F-744B-44AF-A9AB-6159146063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229102" y="1875472"/>
              <a:ext cx="548640" cy="548640"/>
            </a:xfrm>
            <a:prstGeom prst="ellipse">
              <a:avLst/>
            </a:prstGeom>
          </p:spPr>
        </p:pic>
        <p:sp>
          <p:nvSpPr>
            <p:cNvPr id="17" name="Oval 16">
              <a:extLst>
                <a:ext uri="{FF2B5EF4-FFF2-40B4-BE49-F238E27FC236}">
                  <a16:creationId xmlns:a16="http://schemas.microsoft.com/office/drawing/2014/main" id="{5FBC9CE9-9B49-E56C-C501-36BEA8AE1A5E}"/>
                </a:ext>
              </a:extLst>
            </p:cNvPr>
            <p:cNvSpPr/>
            <p:nvPr/>
          </p:nvSpPr>
          <p:spPr>
            <a:xfrm>
              <a:off x="4137662" y="1784032"/>
              <a:ext cx="731520" cy="731520"/>
            </a:xfrm>
            <a:prstGeom prst="ellipse">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grpSp>
      <p:grpSp>
        <p:nvGrpSpPr>
          <p:cNvPr id="25" name="Group 24">
            <a:extLst>
              <a:ext uri="{FF2B5EF4-FFF2-40B4-BE49-F238E27FC236}">
                <a16:creationId xmlns:a16="http://schemas.microsoft.com/office/drawing/2014/main" id="{532B729D-6B0D-6E05-9E5D-30BA5FEE393F}"/>
              </a:ext>
            </a:extLst>
          </p:cNvPr>
          <p:cNvGrpSpPr/>
          <p:nvPr/>
        </p:nvGrpSpPr>
        <p:grpSpPr>
          <a:xfrm>
            <a:off x="5102989" y="2197654"/>
            <a:ext cx="536448" cy="536448"/>
            <a:chOff x="4137662" y="2666075"/>
            <a:chExt cx="731520" cy="731520"/>
          </a:xfrm>
        </p:grpSpPr>
        <p:pic>
          <p:nvPicPr>
            <p:cNvPr id="20" name="Graphic 7" descr="P27#y3">
              <a:extLst>
                <a:ext uri="{FF2B5EF4-FFF2-40B4-BE49-F238E27FC236}">
                  <a16:creationId xmlns:a16="http://schemas.microsoft.com/office/drawing/2014/main" id="{A1FD79AA-6430-5217-813A-3CAD162BDB2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274822" y="2819891"/>
              <a:ext cx="457200" cy="457200"/>
            </a:xfrm>
            <a:prstGeom prst="rect">
              <a:avLst/>
            </a:prstGeom>
          </p:spPr>
        </p:pic>
        <p:sp>
          <p:nvSpPr>
            <p:cNvPr id="22" name="Oval 21">
              <a:extLst>
                <a:ext uri="{FF2B5EF4-FFF2-40B4-BE49-F238E27FC236}">
                  <a16:creationId xmlns:a16="http://schemas.microsoft.com/office/drawing/2014/main" id="{429B99EA-8737-805B-8D33-E7F533B04D13}"/>
                </a:ext>
              </a:extLst>
            </p:cNvPr>
            <p:cNvSpPr/>
            <p:nvPr/>
          </p:nvSpPr>
          <p:spPr>
            <a:xfrm>
              <a:off x="4137662" y="2666075"/>
              <a:ext cx="731520" cy="731520"/>
            </a:xfrm>
            <a:prstGeom prst="ellipse">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a:p>
          </p:txBody>
        </p:sp>
      </p:grpSp>
      <p:grpSp>
        <p:nvGrpSpPr>
          <p:cNvPr id="26" name="Group 25">
            <a:extLst>
              <a:ext uri="{FF2B5EF4-FFF2-40B4-BE49-F238E27FC236}">
                <a16:creationId xmlns:a16="http://schemas.microsoft.com/office/drawing/2014/main" id="{4BA6BDA2-E52D-1DBC-BE01-84AD8E7B1366}"/>
              </a:ext>
            </a:extLst>
          </p:cNvPr>
          <p:cNvGrpSpPr/>
          <p:nvPr/>
        </p:nvGrpSpPr>
        <p:grpSpPr>
          <a:xfrm>
            <a:off x="5102989" y="2844485"/>
            <a:ext cx="536448" cy="536448"/>
            <a:chOff x="4137662" y="3548118"/>
            <a:chExt cx="731520" cy="731520"/>
          </a:xfrm>
        </p:grpSpPr>
        <p:pic>
          <p:nvPicPr>
            <p:cNvPr id="21" name="Graphic 8" descr="P27#y4">
              <a:extLst>
                <a:ext uri="{FF2B5EF4-FFF2-40B4-BE49-F238E27FC236}">
                  <a16:creationId xmlns:a16="http://schemas.microsoft.com/office/drawing/2014/main" id="{00E620B1-D1AA-5C80-C9EB-5671ABDDD90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274822" y="3685278"/>
              <a:ext cx="457200" cy="457200"/>
            </a:xfrm>
            <a:prstGeom prst="rect">
              <a:avLst/>
            </a:prstGeom>
          </p:spPr>
        </p:pic>
        <p:sp>
          <p:nvSpPr>
            <p:cNvPr id="23" name="Oval 22">
              <a:extLst>
                <a:ext uri="{FF2B5EF4-FFF2-40B4-BE49-F238E27FC236}">
                  <a16:creationId xmlns:a16="http://schemas.microsoft.com/office/drawing/2014/main" id="{DB7ACA8A-4C86-35AA-CE53-4499FFDD9FD6}"/>
                </a:ext>
              </a:extLst>
            </p:cNvPr>
            <p:cNvSpPr/>
            <p:nvPr/>
          </p:nvSpPr>
          <p:spPr>
            <a:xfrm>
              <a:off x="4137662" y="3548118"/>
              <a:ext cx="731520" cy="731520"/>
            </a:xfrm>
            <a:prstGeom prst="ellipse">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a:p>
          </p:txBody>
        </p:sp>
      </p:grpSp>
      <p:sp>
        <p:nvSpPr>
          <p:cNvPr id="33" name="TextBox 32">
            <a:extLst>
              <a:ext uri="{FF2B5EF4-FFF2-40B4-BE49-F238E27FC236}">
                <a16:creationId xmlns:a16="http://schemas.microsoft.com/office/drawing/2014/main" id="{EBF8BE2F-8324-37FF-3C5A-F99FE8984A67}"/>
              </a:ext>
            </a:extLst>
          </p:cNvPr>
          <p:cNvSpPr txBox="1"/>
          <p:nvPr/>
        </p:nvSpPr>
        <p:spPr>
          <a:xfrm>
            <a:off x="5740021" y="1667648"/>
            <a:ext cx="2010282" cy="338554"/>
          </a:xfrm>
          <a:prstGeom prst="rect">
            <a:avLst/>
          </a:prstGeom>
          <a:noFill/>
        </p:spPr>
        <p:txBody>
          <a:bodyPr wrap="square" rtlCol="0">
            <a:spAutoFit/>
          </a:bodyPr>
          <a:lstStyle/>
          <a:p>
            <a:r>
              <a:rPr lang="en-US" sz="1600" b="1" dirty="0"/>
              <a:t>6,225 </a:t>
            </a:r>
            <a:r>
              <a:rPr lang="en-US" sz="1600" dirty="0"/>
              <a:t>Rides</a:t>
            </a:r>
          </a:p>
        </p:txBody>
      </p:sp>
      <p:sp>
        <p:nvSpPr>
          <p:cNvPr id="34" name="TextBox 33">
            <a:extLst>
              <a:ext uri="{FF2B5EF4-FFF2-40B4-BE49-F238E27FC236}">
                <a16:creationId xmlns:a16="http://schemas.microsoft.com/office/drawing/2014/main" id="{35A4F187-F061-E9C8-6C8B-FDCE70ECC7D3}"/>
              </a:ext>
            </a:extLst>
          </p:cNvPr>
          <p:cNvSpPr txBox="1"/>
          <p:nvPr/>
        </p:nvSpPr>
        <p:spPr>
          <a:xfrm>
            <a:off x="5740021" y="2131425"/>
            <a:ext cx="2010282" cy="615553"/>
          </a:xfrm>
          <a:prstGeom prst="rect">
            <a:avLst/>
          </a:prstGeom>
          <a:noFill/>
        </p:spPr>
        <p:txBody>
          <a:bodyPr wrap="square" rtlCol="0">
            <a:spAutoFit/>
          </a:bodyPr>
          <a:lstStyle/>
          <a:p>
            <a:r>
              <a:rPr lang="en-US" sz="1600" b="1" dirty="0"/>
              <a:t>705</a:t>
            </a:r>
            <a:r>
              <a:rPr lang="en-US" b="1" dirty="0"/>
              <a:t> </a:t>
            </a:r>
            <a:r>
              <a:rPr lang="en-US" sz="1600" dirty="0"/>
              <a:t>People</a:t>
            </a:r>
            <a:br>
              <a:rPr lang="en-US" sz="1600" dirty="0"/>
            </a:br>
            <a:r>
              <a:rPr lang="en-US" sz="1600" dirty="0"/>
              <a:t>Transported</a:t>
            </a:r>
            <a:endParaRPr lang="en-US" dirty="0"/>
          </a:p>
        </p:txBody>
      </p:sp>
      <p:sp>
        <p:nvSpPr>
          <p:cNvPr id="35" name="TextBox 34">
            <a:extLst>
              <a:ext uri="{FF2B5EF4-FFF2-40B4-BE49-F238E27FC236}">
                <a16:creationId xmlns:a16="http://schemas.microsoft.com/office/drawing/2014/main" id="{924407B8-0564-9220-E8D2-0EEBF9BC89B4}"/>
              </a:ext>
            </a:extLst>
          </p:cNvPr>
          <p:cNvSpPr txBox="1"/>
          <p:nvPr/>
        </p:nvSpPr>
        <p:spPr>
          <a:xfrm>
            <a:off x="5740021" y="2848980"/>
            <a:ext cx="2010282" cy="584775"/>
          </a:xfrm>
          <a:prstGeom prst="rect">
            <a:avLst/>
          </a:prstGeom>
          <a:noFill/>
        </p:spPr>
        <p:txBody>
          <a:bodyPr wrap="square" rtlCol="0">
            <a:spAutoFit/>
          </a:bodyPr>
          <a:lstStyle/>
          <a:p>
            <a:r>
              <a:rPr lang="en-US" sz="1600" b="1" dirty="0"/>
              <a:t>186,400</a:t>
            </a:r>
            <a:br>
              <a:rPr lang="en-US" sz="1600" b="1" dirty="0"/>
            </a:br>
            <a:r>
              <a:rPr lang="en-US" sz="1600" dirty="0"/>
              <a:t>Total Miles Driven</a:t>
            </a:r>
          </a:p>
        </p:txBody>
      </p:sp>
      <p:pic>
        <p:nvPicPr>
          <p:cNvPr id="9" name="Picture 8" descr="A blue circle with white text and yellow square in center&#10;&#10;AI-generated content may be incorrect.">
            <a:extLst>
              <a:ext uri="{FF2B5EF4-FFF2-40B4-BE49-F238E27FC236}">
                <a16:creationId xmlns:a16="http://schemas.microsoft.com/office/drawing/2014/main" id="{A3055984-4A6D-0BF2-6120-8EA940977B8B}"/>
              </a:ext>
            </a:extLst>
          </p:cNvPr>
          <p:cNvPicPr>
            <a:picLocks noChangeAspect="1"/>
          </p:cNvPicPr>
          <p:nvPr/>
        </p:nvPicPr>
        <p:blipFill>
          <a:blip r:embed="rId9"/>
          <a:stretch>
            <a:fillRect/>
          </a:stretch>
        </p:blipFill>
        <p:spPr>
          <a:xfrm>
            <a:off x="6342361" y="0"/>
            <a:ext cx="1207008" cy="1207008"/>
          </a:xfrm>
          <a:prstGeom prst="rect">
            <a:avLst/>
          </a:prstGeom>
        </p:spPr>
      </p:pic>
      <p:sp>
        <p:nvSpPr>
          <p:cNvPr id="38" name="Rectangle 37">
            <a:extLst>
              <a:ext uri="{FF2B5EF4-FFF2-40B4-BE49-F238E27FC236}">
                <a16:creationId xmlns:a16="http://schemas.microsoft.com/office/drawing/2014/main" id="{FBDF8254-380F-E2FE-7139-924BB7CD928B}"/>
              </a:ext>
            </a:extLst>
          </p:cNvPr>
          <p:cNvSpPr/>
          <p:nvPr/>
        </p:nvSpPr>
        <p:spPr>
          <a:xfrm>
            <a:off x="-1" y="3639800"/>
            <a:ext cx="7983941" cy="2605418"/>
          </a:xfrm>
          <a:prstGeom prst="rect">
            <a:avLst/>
          </a:prstGeom>
          <a:solidFill>
            <a:srgbClr val="DDE4F0">
              <a:alpha val="2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sp>
        <p:nvSpPr>
          <p:cNvPr id="39" name="Rectangle 38">
            <a:extLst>
              <a:ext uri="{FF2B5EF4-FFF2-40B4-BE49-F238E27FC236}">
                <a16:creationId xmlns:a16="http://schemas.microsoft.com/office/drawing/2014/main" id="{AB41E8BD-50B9-C57F-D786-FDBF97F6999E}"/>
              </a:ext>
            </a:extLst>
          </p:cNvPr>
          <p:cNvSpPr/>
          <p:nvPr/>
        </p:nvSpPr>
        <p:spPr>
          <a:xfrm>
            <a:off x="3951858" y="3946682"/>
            <a:ext cx="3820541" cy="34302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sp>
        <p:nvSpPr>
          <p:cNvPr id="40" name="TextBox 39">
            <a:extLst>
              <a:ext uri="{FF2B5EF4-FFF2-40B4-BE49-F238E27FC236}">
                <a16:creationId xmlns:a16="http://schemas.microsoft.com/office/drawing/2014/main" id="{F058DA47-E98F-86AE-C2C0-3615ABA4E3BB}"/>
              </a:ext>
            </a:extLst>
          </p:cNvPr>
          <p:cNvSpPr txBox="1"/>
          <p:nvPr/>
        </p:nvSpPr>
        <p:spPr>
          <a:xfrm>
            <a:off x="4328698" y="3920370"/>
            <a:ext cx="3206345" cy="369332"/>
          </a:xfrm>
          <a:prstGeom prst="rect">
            <a:avLst/>
          </a:prstGeom>
          <a:noFill/>
        </p:spPr>
        <p:txBody>
          <a:bodyPr wrap="square" rtlCol="0">
            <a:spAutoFit/>
          </a:bodyPr>
          <a:lstStyle/>
          <a:p>
            <a:r>
              <a:rPr lang="en-US" b="1" dirty="0">
                <a:solidFill>
                  <a:schemeClr val="bg1"/>
                </a:solidFill>
              </a:rPr>
              <a:t>TREATMENT &amp; RECOVERY</a:t>
            </a:r>
          </a:p>
        </p:txBody>
      </p:sp>
      <p:sp>
        <p:nvSpPr>
          <p:cNvPr id="44" name="TextBox 43">
            <a:extLst>
              <a:ext uri="{FF2B5EF4-FFF2-40B4-BE49-F238E27FC236}">
                <a16:creationId xmlns:a16="http://schemas.microsoft.com/office/drawing/2014/main" id="{E7B1F1D7-9A82-E1A4-FBC5-EBDF5318BE18}"/>
              </a:ext>
            </a:extLst>
          </p:cNvPr>
          <p:cNvSpPr txBox="1"/>
          <p:nvPr/>
        </p:nvSpPr>
        <p:spPr>
          <a:xfrm>
            <a:off x="4044759" y="4371718"/>
            <a:ext cx="3634738" cy="1954381"/>
          </a:xfrm>
          <a:prstGeom prst="rect">
            <a:avLst/>
          </a:prstGeom>
          <a:noFill/>
        </p:spPr>
        <p:txBody>
          <a:bodyPr wrap="square">
            <a:spAutoFit/>
          </a:bodyPr>
          <a:lstStyle/>
          <a:p>
            <a:r>
              <a:rPr lang="en-US" sz="1100" dirty="0"/>
              <a:t>In its second round of funding, the Region 4 Council awarded the Colorado Rural Opioid &amp; Addiction Treatment System (ROOTS) with funds to improve access to treatment and recovery services in the region through care coordination, educational programming, and technical assistance. ROOTS programming served 10 of 10 Region 4 counties.</a:t>
            </a:r>
          </a:p>
          <a:p>
            <a:endParaRPr lang="en-US" sz="1100" dirty="0"/>
          </a:p>
          <a:p>
            <a:r>
              <a:rPr lang="en-US" sz="1100" dirty="0"/>
              <a:t>The data to the left displays totals from ROOTS from Oct. 1, 2024 – Sep. 30, 2025.</a:t>
            </a:r>
          </a:p>
          <a:p>
            <a:endParaRPr lang="en-US" sz="1100" dirty="0"/>
          </a:p>
        </p:txBody>
      </p:sp>
      <p:grpSp>
        <p:nvGrpSpPr>
          <p:cNvPr id="3" name="Group 2">
            <a:extLst>
              <a:ext uri="{FF2B5EF4-FFF2-40B4-BE49-F238E27FC236}">
                <a16:creationId xmlns:a16="http://schemas.microsoft.com/office/drawing/2014/main" id="{712E8FE7-DBEC-400A-2350-FB61C1C3018E}"/>
              </a:ext>
            </a:extLst>
          </p:cNvPr>
          <p:cNvGrpSpPr/>
          <p:nvPr/>
        </p:nvGrpSpPr>
        <p:grpSpPr>
          <a:xfrm>
            <a:off x="372413" y="3857417"/>
            <a:ext cx="536448" cy="536448"/>
            <a:chOff x="1258881" y="3842430"/>
            <a:chExt cx="536448" cy="536448"/>
          </a:xfrm>
        </p:grpSpPr>
        <p:pic>
          <p:nvPicPr>
            <p:cNvPr id="46" name="Graphic 45">
              <a:extLst>
                <a:ext uri="{FF2B5EF4-FFF2-40B4-BE49-F238E27FC236}">
                  <a16:creationId xmlns:a16="http://schemas.microsoft.com/office/drawing/2014/main" id="{4AFE885D-3614-48DD-988F-D358D5F2F9AD}"/>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1359465" y="3940605"/>
              <a:ext cx="335280" cy="335280"/>
            </a:xfrm>
            <a:prstGeom prst="rect">
              <a:avLst/>
            </a:prstGeom>
          </p:spPr>
        </p:pic>
        <p:sp>
          <p:nvSpPr>
            <p:cNvPr id="47" name="Oval 46">
              <a:extLst>
                <a:ext uri="{FF2B5EF4-FFF2-40B4-BE49-F238E27FC236}">
                  <a16:creationId xmlns:a16="http://schemas.microsoft.com/office/drawing/2014/main" id="{ED98B1D1-FC6F-E990-FC31-9A090482E145}"/>
                </a:ext>
              </a:extLst>
            </p:cNvPr>
            <p:cNvSpPr/>
            <p:nvPr/>
          </p:nvSpPr>
          <p:spPr>
            <a:xfrm>
              <a:off x="1258881" y="3842430"/>
              <a:ext cx="536448" cy="536448"/>
            </a:xfrm>
            <a:prstGeom prst="ellipse">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grpSp>
      <p:sp>
        <p:nvSpPr>
          <p:cNvPr id="48" name="TextBox 47">
            <a:extLst>
              <a:ext uri="{FF2B5EF4-FFF2-40B4-BE49-F238E27FC236}">
                <a16:creationId xmlns:a16="http://schemas.microsoft.com/office/drawing/2014/main" id="{49AF341F-A82A-BA8F-459B-6B12DB9447B2}"/>
              </a:ext>
            </a:extLst>
          </p:cNvPr>
          <p:cNvSpPr txBox="1"/>
          <p:nvPr/>
        </p:nvSpPr>
        <p:spPr>
          <a:xfrm>
            <a:off x="1009445" y="3825613"/>
            <a:ext cx="2804601" cy="584775"/>
          </a:xfrm>
          <a:prstGeom prst="rect">
            <a:avLst/>
          </a:prstGeom>
          <a:noFill/>
        </p:spPr>
        <p:txBody>
          <a:bodyPr wrap="square" rtlCol="0">
            <a:spAutoFit/>
          </a:bodyPr>
          <a:lstStyle/>
          <a:p>
            <a:r>
              <a:rPr lang="en-US" sz="1600" b="1" dirty="0"/>
              <a:t>12 </a:t>
            </a:r>
            <a:r>
              <a:rPr lang="en-US" sz="1600" dirty="0"/>
              <a:t>Hospitals and </a:t>
            </a:r>
            <a:r>
              <a:rPr lang="en-US" sz="1600" b="1" dirty="0"/>
              <a:t>33</a:t>
            </a:r>
            <a:r>
              <a:rPr lang="en-US" sz="1600" dirty="0"/>
              <a:t> Partners involved in new initiatives</a:t>
            </a:r>
          </a:p>
        </p:txBody>
      </p:sp>
      <p:grpSp>
        <p:nvGrpSpPr>
          <p:cNvPr id="51" name="Group 50">
            <a:extLst>
              <a:ext uri="{FF2B5EF4-FFF2-40B4-BE49-F238E27FC236}">
                <a16:creationId xmlns:a16="http://schemas.microsoft.com/office/drawing/2014/main" id="{E20EC9C5-A499-9D1B-D9E1-CFB2B3991696}"/>
              </a:ext>
            </a:extLst>
          </p:cNvPr>
          <p:cNvGrpSpPr/>
          <p:nvPr/>
        </p:nvGrpSpPr>
        <p:grpSpPr>
          <a:xfrm>
            <a:off x="372413" y="4588315"/>
            <a:ext cx="536448" cy="536448"/>
            <a:chOff x="303492" y="6325936"/>
            <a:chExt cx="731520" cy="731520"/>
          </a:xfrm>
        </p:grpSpPr>
        <p:pic>
          <p:nvPicPr>
            <p:cNvPr id="49" name="Graphic 48">
              <a:extLst>
                <a:ext uri="{FF2B5EF4-FFF2-40B4-BE49-F238E27FC236}">
                  <a16:creationId xmlns:a16="http://schemas.microsoft.com/office/drawing/2014/main" id="{6EB90CD3-F6EA-F558-0BC3-CDC37A8521D0}"/>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394932" y="6417376"/>
              <a:ext cx="548640" cy="548640"/>
            </a:xfrm>
            <a:prstGeom prst="rect">
              <a:avLst/>
            </a:prstGeom>
          </p:spPr>
        </p:pic>
        <p:sp>
          <p:nvSpPr>
            <p:cNvPr id="50" name="Oval 49">
              <a:extLst>
                <a:ext uri="{FF2B5EF4-FFF2-40B4-BE49-F238E27FC236}">
                  <a16:creationId xmlns:a16="http://schemas.microsoft.com/office/drawing/2014/main" id="{BA5FEB24-402B-419A-E323-4135D5F5E714}"/>
                </a:ext>
              </a:extLst>
            </p:cNvPr>
            <p:cNvSpPr/>
            <p:nvPr/>
          </p:nvSpPr>
          <p:spPr>
            <a:xfrm>
              <a:off x="303492" y="6325936"/>
              <a:ext cx="731520" cy="731520"/>
            </a:xfrm>
            <a:prstGeom prst="ellipse">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grpSp>
      <p:sp>
        <p:nvSpPr>
          <p:cNvPr id="52" name="TextBox 51">
            <a:extLst>
              <a:ext uri="{FF2B5EF4-FFF2-40B4-BE49-F238E27FC236}">
                <a16:creationId xmlns:a16="http://schemas.microsoft.com/office/drawing/2014/main" id="{0336412F-AA0F-D98F-8B7B-584A16DE1149}"/>
              </a:ext>
            </a:extLst>
          </p:cNvPr>
          <p:cNvSpPr txBox="1"/>
          <p:nvPr/>
        </p:nvSpPr>
        <p:spPr>
          <a:xfrm>
            <a:off x="1037876" y="4509645"/>
            <a:ext cx="2876755" cy="830997"/>
          </a:xfrm>
          <a:prstGeom prst="rect">
            <a:avLst/>
          </a:prstGeom>
          <a:noFill/>
        </p:spPr>
        <p:txBody>
          <a:bodyPr wrap="square" rtlCol="0">
            <a:spAutoFit/>
          </a:bodyPr>
          <a:lstStyle/>
          <a:p>
            <a:r>
              <a:rPr lang="en-US" sz="1600" b="1" dirty="0"/>
              <a:t>100 </a:t>
            </a:r>
            <a:r>
              <a:rPr lang="en-US" sz="1600" dirty="0"/>
              <a:t>Incoming and </a:t>
            </a:r>
            <a:r>
              <a:rPr lang="en-US" sz="1600" b="1" dirty="0"/>
              <a:t>61</a:t>
            </a:r>
            <a:r>
              <a:rPr lang="en-US" sz="1600" dirty="0"/>
              <a:t> Outgoing Referrals to SUD Services</a:t>
            </a:r>
          </a:p>
        </p:txBody>
      </p:sp>
      <p:grpSp>
        <p:nvGrpSpPr>
          <p:cNvPr id="4" name="Group 3">
            <a:extLst>
              <a:ext uri="{FF2B5EF4-FFF2-40B4-BE49-F238E27FC236}">
                <a16:creationId xmlns:a16="http://schemas.microsoft.com/office/drawing/2014/main" id="{07A6998F-1209-C094-FA9A-012F82BC907E}"/>
              </a:ext>
            </a:extLst>
          </p:cNvPr>
          <p:cNvGrpSpPr/>
          <p:nvPr/>
        </p:nvGrpSpPr>
        <p:grpSpPr>
          <a:xfrm>
            <a:off x="387800" y="5399880"/>
            <a:ext cx="536448" cy="536448"/>
            <a:chOff x="1274268" y="5384893"/>
            <a:chExt cx="536448" cy="536448"/>
          </a:xfrm>
        </p:grpSpPr>
        <p:pic>
          <p:nvPicPr>
            <p:cNvPr id="55" name="Graphic 54">
              <a:extLst>
                <a:ext uri="{FF2B5EF4-FFF2-40B4-BE49-F238E27FC236}">
                  <a16:creationId xmlns:a16="http://schemas.microsoft.com/office/drawing/2014/main" id="{F66BD611-388D-495D-93FC-958B5BA35D88}"/>
                </a:ext>
              </a:extLst>
            </p:cNvPr>
            <p:cNvPicPr>
              <a:picLocks/>
            </p:cNvPicPr>
            <p:nvPr/>
          </p:nvPicPr>
          <p:blipFill>
            <a:blip r:embed="rId14">
              <a:extLst>
                <a:ext uri="{96DAC541-7B7A-43D3-8B79-37D633B846F1}">
                  <asvg:svgBlip xmlns:asvg="http://schemas.microsoft.com/office/drawing/2016/SVG/main" r:embed="rId15"/>
                </a:ext>
              </a:extLst>
            </a:blip>
            <a:stretch>
              <a:fillRect/>
            </a:stretch>
          </p:blipFill>
          <p:spPr>
            <a:xfrm>
              <a:off x="1325937" y="5455979"/>
              <a:ext cx="402336" cy="402336"/>
            </a:xfrm>
            <a:prstGeom prst="rect">
              <a:avLst/>
            </a:prstGeom>
          </p:spPr>
        </p:pic>
        <p:sp>
          <p:nvSpPr>
            <p:cNvPr id="56" name="Oval 55">
              <a:extLst>
                <a:ext uri="{FF2B5EF4-FFF2-40B4-BE49-F238E27FC236}">
                  <a16:creationId xmlns:a16="http://schemas.microsoft.com/office/drawing/2014/main" id="{021C097D-C376-9F78-9AB5-81AB4307F87F}"/>
                </a:ext>
              </a:extLst>
            </p:cNvPr>
            <p:cNvSpPr/>
            <p:nvPr/>
          </p:nvSpPr>
          <p:spPr>
            <a:xfrm>
              <a:off x="1274268" y="5384893"/>
              <a:ext cx="536448" cy="536448"/>
            </a:xfrm>
            <a:prstGeom prst="ellipse">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grpSp>
      <p:sp>
        <p:nvSpPr>
          <p:cNvPr id="57" name="TextBox 56">
            <a:extLst>
              <a:ext uri="{FF2B5EF4-FFF2-40B4-BE49-F238E27FC236}">
                <a16:creationId xmlns:a16="http://schemas.microsoft.com/office/drawing/2014/main" id="{E609C542-B3A2-892D-5360-D5521FFF4A50}"/>
              </a:ext>
            </a:extLst>
          </p:cNvPr>
          <p:cNvSpPr txBox="1"/>
          <p:nvPr/>
        </p:nvSpPr>
        <p:spPr>
          <a:xfrm>
            <a:off x="1009445" y="5383583"/>
            <a:ext cx="2625294" cy="830997"/>
          </a:xfrm>
          <a:prstGeom prst="rect">
            <a:avLst/>
          </a:prstGeom>
          <a:noFill/>
        </p:spPr>
        <p:txBody>
          <a:bodyPr wrap="square" rtlCol="0">
            <a:spAutoFit/>
          </a:bodyPr>
          <a:lstStyle/>
          <a:p>
            <a:r>
              <a:rPr lang="en-US" sz="1600" b="1" dirty="0"/>
              <a:t>8 </a:t>
            </a:r>
            <a:r>
              <a:rPr lang="en-US" sz="1600" dirty="0"/>
              <a:t>Virtual Trainings and </a:t>
            </a:r>
            <a:r>
              <a:rPr lang="en-US" sz="1600" b="1" dirty="0"/>
              <a:t>12</a:t>
            </a:r>
            <a:r>
              <a:rPr lang="en-US" sz="1600" dirty="0"/>
              <a:t> Continuing Medical Education Trainings Held</a:t>
            </a:r>
          </a:p>
        </p:txBody>
      </p:sp>
      <p:sp>
        <p:nvSpPr>
          <p:cNvPr id="72" name="Rectangle 71">
            <a:extLst>
              <a:ext uri="{FF2B5EF4-FFF2-40B4-BE49-F238E27FC236}">
                <a16:creationId xmlns:a16="http://schemas.microsoft.com/office/drawing/2014/main" id="{38BE646E-7653-687E-F8C8-FDDD7F30FE8E}"/>
              </a:ext>
            </a:extLst>
          </p:cNvPr>
          <p:cNvSpPr/>
          <p:nvPr/>
        </p:nvSpPr>
        <p:spPr>
          <a:xfrm>
            <a:off x="-1" y="6340459"/>
            <a:ext cx="7772400" cy="2742479"/>
          </a:xfrm>
          <a:prstGeom prst="rect">
            <a:avLst/>
          </a:prstGeom>
          <a:solidFill>
            <a:schemeClr val="accent3">
              <a:lumMod val="20000"/>
              <a:lumOff val="80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sp>
        <p:nvSpPr>
          <p:cNvPr id="76" name="Rectangle 75">
            <a:extLst>
              <a:ext uri="{FF2B5EF4-FFF2-40B4-BE49-F238E27FC236}">
                <a16:creationId xmlns:a16="http://schemas.microsoft.com/office/drawing/2014/main" id="{61CA885E-470C-2678-99EB-8490D1370B80}"/>
              </a:ext>
            </a:extLst>
          </p:cNvPr>
          <p:cNvSpPr/>
          <p:nvPr/>
        </p:nvSpPr>
        <p:spPr>
          <a:xfrm>
            <a:off x="0" y="6633261"/>
            <a:ext cx="4328696" cy="300355"/>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a:p>
        </p:txBody>
      </p:sp>
      <p:sp>
        <p:nvSpPr>
          <p:cNvPr id="77" name="TextBox 76">
            <a:extLst>
              <a:ext uri="{FF2B5EF4-FFF2-40B4-BE49-F238E27FC236}">
                <a16:creationId xmlns:a16="http://schemas.microsoft.com/office/drawing/2014/main" id="{A732E705-6F10-FD2F-E413-C69203042D4D}"/>
              </a:ext>
            </a:extLst>
          </p:cNvPr>
          <p:cNvSpPr txBox="1"/>
          <p:nvPr/>
        </p:nvSpPr>
        <p:spPr>
          <a:xfrm>
            <a:off x="233742" y="6598772"/>
            <a:ext cx="2723456" cy="369332"/>
          </a:xfrm>
          <a:prstGeom prst="rect">
            <a:avLst/>
          </a:prstGeom>
          <a:noFill/>
        </p:spPr>
        <p:txBody>
          <a:bodyPr wrap="square" rtlCol="0">
            <a:spAutoFit/>
          </a:bodyPr>
          <a:lstStyle/>
          <a:p>
            <a:r>
              <a:rPr lang="en-US" b="1" dirty="0">
                <a:solidFill>
                  <a:schemeClr val="bg1"/>
                </a:solidFill>
              </a:rPr>
              <a:t>JAIL-BASED MOUD </a:t>
            </a:r>
          </a:p>
        </p:txBody>
      </p:sp>
      <p:sp>
        <p:nvSpPr>
          <p:cNvPr id="78" name="TextBox 77">
            <a:extLst>
              <a:ext uri="{FF2B5EF4-FFF2-40B4-BE49-F238E27FC236}">
                <a16:creationId xmlns:a16="http://schemas.microsoft.com/office/drawing/2014/main" id="{70432DED-65CC-81E3-A41E-FC5C5A72D186}"/>
              </a:ext>
            </a:extLst>
          </p:cNvPr>
          <p:cNvSpPr txBox="1"/>
          <p:nvPr/>
        </p:nvSpPr>
        <p:spPr>
          <a:xfrm>
            <a:off x="233741" y="7064760"/>
            <a:ext cx="4094955" cy="1954381"/>
          </a:xfrm>
          <a:prstGeom prst="rect">
            <a:avLst/>
          </a:prstGeom>
          <a:noFill/>
        </p:spPr>
        <p:txBody>
          <a:bodyPr wrap="square" rtlCol="0">
            <a:spAutoFit/>
          </a:bodyPr>
          <a:lstStyle/>
          <a:p>
            <a:r>
              <a:rPr lang="en-US" sz="1100" dirty="0"/>
              <a:t>In 2024, six jails within Colorado’s Region 4 lost funding to support their medications for opioid use disorder (MOUD) programs. MOUD is an evidence-based treatment approach that uses medicine to help people with opioid use disorder (OUD) manage withdrawal symptoms and cravings. </a:t>
            </a:r>
          </a:p>
          <a:p>
            <a:endParaRPr lang="en-US" sz="1100" dirty="0"/>
          </a:p>
          <a:p>
            <a:r>
              <a:rPr lang="en-US" sz="1100" dirty="0"/>
              <a:t>The Region 4 Council approved abatement funding to maintain these programs. Funding supported MOUD in 3 county jails.</a:t>
            </a:r>
          </a:p>
          <a:p>
            <a:endParaRPr lang="en-US" sz="1100" dirty="0"/>
          </a:p>
          <a:p>
            <a:r>
              <a:rPr lang="en-US" sz="1100" dirty="0"/>
              <a:t>The data to the right displays totals from Jul. 1, 2024 – Sep. 30, 2025.</a:t>
            </a:r>
          </a:p>
        </p:txBody>
      </p:sp>
      <p:grpSp>
        <p:nvGrpSpPr>
          <p:cNvPr id="79" name="Group 78">
            <a:extLst>
              <a:ext uri="{FF2B5EF4-FFF2-40B4-BE49-F238E27FC236}">
                <a16:creationId xmlns:a16="http://schemas.microsoft.com/office/drawing/2014/main" id="{3883C9B8-B9E6-2B75-1D62-B80BCA09FC53}"/>
              </a:ext>
            </a:extLst>
          </p:cNvPr>
          <p:cNvGrpSpPr/>
          <p:nvPr/>
        </p:nvGrpSpPr>
        <p:grpSpPr>
          <a:xfrm>
            <a:off x="5039018" y="7090213"/>
            <a:ext cx="536448" cy="536448"/>
            <a:chOff x="4137662" y="2666075"/>
            <a:chExt cx="731520" cy="731520"/>
          </a:xfrm>
        </p:grpSpPr>
        <p:pic>
          <p:nvPicPr>
            <p:cNvPr id="80" name="Graphic 7" descr="P27#y3">
              <a:extLst>
                <a:ext uri="{FF2B5EF4-FFF2-40B4-BE49-F238E27FC236}">
                  <a16:creationId xmlns:a16="http://schemas.microsoft.com/office/drawing/2014/main" id="{F09CD9D2-5C50-2702-962E-A0D8F656FBF6}"/>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4274822" y="2819891"/>
              <a:ext cx="457200" cy="457200"/>
            </a:xfrm>
            <a:prstGeom prst="rect">
              <a:avLst/>
            </a:prstGeom>
          </p:spPr>
        </p:pic>
        <p:sp>
          <p:nvSpPr>
            <p:cNvPr id="81" name="Oval 80">
              <a:extLst>
                <a:ext uri="{FF2B5EF4-FFF2-40B4-BE49-F238E27FC236}">
                  <a16:creationId xmlns:a16="http://schemas.microsoft.com/office/drawing/2014/main" id="{EFE9DC43-B493-AABC-D938-9DA48DEDE773}"/>
                </a:ext>
              </a:extLst>
            </p:cNvPr>
            <p:cNvSpPr/>
            <p:nvPr/>
          </p:nvSpPr>
          <p:spPr>
            <a:xfrm>
              <a:off x="4137662" y="2666075"/>
              <a:ext cx="731520" cy="731520"/>
            </a:xfrm>
            <a:prstGeom prst="ellipse">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dirty="0"/>
            </a:p>
          </p:txBody>
        </p:sp>
      </p:grpSp>
      <p:sp>
        <p:nvSpPr>
          <p:cNvPr id="82" name="TextBox 81">
            <a:extLst>
              <a:ext uri="{FF2B5EF4-FFF2-40B4-BE49-F238E27FC236}">
                <a16:creationId xmlns:a16="http://schemas.microsoft.com/office/drawing/2014/main" id="{E39BA040-540A-D0C2-8755-1CCF91052CC6}"/>
              </a:ext>
            </a:extLst>
          </p:cNvPr>
          <p:cNvSpPr txBox="1"/>
          <p:nvPr/>
        </p:nvSpPr>
        <p:spPr>
          <a:xfrm>
            <a:off x="5615935" y="7144595"/>
            <a:ext cx="1868006" cy="584775"/>
          </a:xfrm>
          <a:prstGeom prst="rect">
            <a:avLst/>
          </a:prstGeom>
          <a:noFill/>
        </p:spPr>
        <p:txBody>
          <a:bodyPr wrap="square" rtlCol="0">
            <a:spAutoFit/>
          </a:bodyPr>
          <a:lstStyle/>
          <a:p>
            <a:r>
              <a:rPr lang="en-US" sz="1600" b="1" dirty="0"/>
              <a:t>83 </a:t>
            </a:r>
            <a:r>
              <a:rPr lang="en-US" sz="1600" dirty="0"/>
              <a:t>People Treated with MOUD</a:t>
            </a:r>
          </a:p>
        </p:txBody>
      </p:sp>
      <p:sp>
        <p:nvSpPr>
          <p:cNvPr id="85" name="Oval 84">
            <a:extLst>
              <a:ext uri="{FF2B5EF4-FFF2-40B4-BE49-F238E27FC236}">
                <a16:creationId xmlns:a16="http://schemas.microsoft.com/office/drawing/2014/main" id="{CB3E567A-2489-7348-0622-497DE5431E35}"/>
              </a:ext>
            </a:extLst>
          </p:cNvPr>
          <p:cNvSpPr/>
          <p:nvPr/>
        </p:nvSpPr>
        <p:spPr>
          <a:xfrm>
            <a:off x="5039018" y="7856498"/>
            <a:ext cx="536448" cy="536448"/>
          </a:xfrm>
          <a:prstGeom prst="ellipse">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a:p>
        </p:txBody>
      </p:sp>
      <p:sp>
        <p:nvSpPr>
          <p:cNvPr id="86" name="TextBox 85">
            <a:extLst>
              <a:ext uri="{FF2B5EF4-FFF2-40B4-BE49-F238E27FC236}">
                <a16:creationId xmlns:a16="http://schemas.microsoft.com/office/drawing/2014/main" id="{CB2D7F13-FA25-F84B-DF1A-DBEEA3BE64CF}"/>
              </a:ext>
            </a:extLst>
          </p:cNvPr>
          <p:cNvSpPr txBox="1"/>
          <p:nvPr/>
        </p:nvSpPr>
        <p:spPr>
          <a:xfrm>
            <a:off x="5615934" y="7820803"/>
            <a:ext cx="2063563" cy="830997"/>
          </a:xfrm>
          <a:prstGeom prst="rect">
            <a:avLst/>
          </a:prstGeom>
          <a:noFill/>
        </p:spPr>
        <p:txBody>
          <a:bodyPr wrap="square" rtlCol="0">
            <a:spAutoFit/>
          </a:bodyPr>
          <a:lstStyle/>
          <a:p>
            <a:r>
              <a:rPr lang="en-US" sz="1600" b="1" dirty="0"/>
              <a:t>142 </a:t>
            </a:r>
            <a:r>
              <a:rPr lang="en-US" sz="1600" dirty="0"/>
              <a:t>Instances of MOUD administered in Region 4 jails</a:t>
            </a:r>
          </a:p>
        </p:txBody>
      </p:sp>
      <p:pic>
        <p:nvPicPr>
          <p:cNvPr id="87" name="Graphic 86">
            <a:extLst>
              <a:ext uri="{FF2B5EF4-FFF2-40B4-BE49-F238E27FC236}">
                <a16:creationId xmlns:a16="http://schemas.microsoft.com/office/drawing/2014/main" id="{9114ECE2-6B01-713B-A6AD-F28ED716A38B}"/>
              </a:ext>
            </a:extLst>
          </p:cNvPr>
          <p:cNvPicPr>
            <a:picLocks/>
          </p:cNvPicPr>
          <p:nvPr/>
        </p:nvPicPr>
        <p:blipFill>
          <a:blip r:embed="rId18">
            <a:extLst>
              <a:ext uri="{96DAC541-7B7A-43D3-8B79-37D633B846F1}">
                <asvg:svgBlip xmlns:asvg="http://schemas.microsoft.com/office/drawing/2016/SVG/main" r:embed="rId19"/>
              </a:ext>
            </a:extLst>
          </a:blip>
          <a:stretch>
            <a:fillRect/>
          </a:stretch>
        </p:blipFill>
        <p:spPr>
          <a:xfrm>
            <a:off x="5142709" y="7957082"/>
            <a:ext cx="335280" cy="335280"/>
          </a:xfrm>
          <a:prstGeom prst="rect">
            <a:avLst/>
          </a:prstGeom>
        </p:spPr>
      </p:pic>
      <p:sp>
        <p:nvSpPr>
          <p:cNvPr id="95" name="Rectangle 94">
            <a:extLst>
              <a:ext uri="{FF2B5EF4-FFF2-40B4-BE49-F238E27FC236}">
                <a16:creationId xmlns:a16="http://schemas.microsoft.com/office/drawing/2014/main" id="{7333A8B5-365B-266F-275D-C152841DF1E4}"/>
              </a:ext>
            </a:extLst>
          </p:cNvPr>
          <p:cNvSpPr/>
          <p:nvPr/>
        </p:nvSpPr>
        <p:spPr>
          <a:xfrm>
            <a:off x="-1" y="9106823"/>
            <a:ext cx="7772401" cy="440494"/>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0"/>
          </a:p>
        </p:txBody>
      </p:sp>
      <p:sp>
        <p:nvSpPr>
          <p:cNvPr id="94" name="TextBox 93">
            <a:extLst>
              <a:ext uri="{FF2B5EF4-FFF2-40B4-BE49-F238E27FC236}">
                <a16:creationId xmlns:a16="http://schemas.microsoft.com/office/drawing/2014/main" id="{DF4135AC-EC0B-314D-2F56-390B248B9031}"/>
              </a:ext>
            </a:extLst>
          </p:cNvPr>
          <p:cNvSpPr txBox="1"/>
          <p:nvPr/>
        </p:nvSpPr>
        <p:spPr>
          <a:xfrm>
            <a:off x="1196994" y="9213647"/>
            <a:ext cx="5532100" cy="250390"/>
          </a:xfrm>
          <a:prstGeom prst="rect">
            <a:avLst/>
          </a:prstGeom>
          <a:noFill/>
          <a:ln>
            <a:noFill/>
          </a:ln>
        </p:spPr>
        <p:txBody>
          <a:bodyPr wrap="square" rtlCol="0">
            <a:spAutoFit/>
          </a:bodyPr>
          <a:lstStyle/>
          <a:p>
            <a:pPr algn="ctr"/>
            <a:r>
              <a:rPr lang="en-US" sz="1027" dirty="0">
                <a:solidFill>
                  <a:schemeClr val="bg1"/>
                </a:solidFill>
              </a:rPr>
              <a:t>To learn more about these programs, visit yumacounty.net/grant-evaluations/</a:t>
            </a:r>
          </a:p>
        </p:txBody>
      </p:sp>
      <p:pic>
        <p:nvPicPr>
          <p:cNvPr id="97" name="Picture 96" descr="A close up of a logo&#10;&#10;AI-generated content may be incorrect.">
            <a:extLst>
              <a:ext uri="{FF2B5EF4-FFF2-40B4-BE49-F238E27FC236}">
                <a16:creationId xmlns:a16="http://schemas.microsoft.com/office/drawing/2014/main" id="{1D37834E-06C5-0165-41FC-4393317F3441}"/>
              </a:ext>
            </a:extLst>
          </p:cNvPr>
          <p:cNvPicPr>
            <a:picLocks noChangeAspect="1"/>
          </p:cNvPicPr>
          <p:nvPr/>
        </p:nvPicPr>
        <p:blipFill>
          <a:blip r:embed="rId20"/>
          <a:stretch>
            <a:fillRect/>
          </a:stretch>
        </p:blipFill>
        <p:spPr>
          <a:xfrm>
            <a:off x="6472117" y="9618486"/>
            <a:ext cx="947495" cy="335280"/>
          </a:xfrm>
          <a:prstGeom prst="rect">
            <a:avLst/>
          </a:prstGeom>
        </p:spPr>
      </p:pic>
    </p:spTree>
    <p:extLst>
      <p:ext uri="{BB962C8B-B14F-4D97-AF65-F5344CB8AC3E}">
        <p14:creationId xmlns:p14="http://schemas.microsoft.com/office/powerpoint/2010/main" val="2630239835"/>
      </p:ext>
    </p:extLst>
  </p:cSld>
  <p:clrMapOvr>
    <a:masterClrMapping/>
  </p:clrMapOvr>
</p:sld>
</file>

<file path=ppt/theme/theme1.xml><?xml version="1.0" encoding="utf-8"?>
<a:theme xmlns:a="http://schemas.openxmlformats.org/drawingml/2006/main" name="PowerPoint Template">
  <a:themeElements>
    <a:clrScheme name="Omni Institute">
      <a:dk1>
        <a:srgbClr val="081C38"/>
      </a:dk1>
      <a:lt1>
        <a:srgbClr val="FFFFFF"/>
      </a:lt1>
      <a:dk2>
        <a:srgbClr val="677383"/>
      </a:dk2>
      <a:lt2>
        <a:srgbClr val="F9F7F3"/>
      </a:lt2>
      <a:accent1>
        <a:srgbClr val="FF5E34"/>
      </a:accent1>
      <a:accent2>
        <a:srgbClr val="F7B924"/>
      </a:accent2>
      <a:accent3>
        <a:srgbClr val="89A046"/>
      </a:accent3>
      <a:accent4>
        <a:srgbClr val="8AC0B3"/>
      </a:accent4>
      <a:accent5>
        <a:srgbClr val="5776B2"/>
      </a:accent5>
      <a:accent6>
        <a:srgbClr val="C6598B"/>
      </a:accent6>
      <a:hlink>
        <a:srgbClr val="5776B2"/>
      </a:hlink>
      <a:folHlink>
        <a:srgbClr val="67738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F6C2EF1B-1A86-9B40-9CCC-22FC3E444B95}" vid="{3E8E481B-8E91-6745-8E8B-A055D81F1FA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258827C-FBFF-4EBB-B563-F83C92067C9D}">
  <we:reference id="WA104381063" version="1.0.0.1" store="Omex" storeType="OMEX"/>
  <we:alternateReferences>
    <we:reference id="WA104381063" version="1.0.0.1" store="WA1043810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Report Template</Template>
  <TotalTime>11917</TotalTime>
  <Words>324</Words>
  <Application>Microsoft Office PowerPoint</Application>
  <PresentationFormat>Custom</PresentationFormat>
  <Paragraphs>24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Inter Tight</vt:lpstr>
      <vt:lpstr>Inter Tight Black</vt:lpstr>
      <vt:lpstr>Inter Tight Medium</vt:lpstr>
      <vt:lpstr>PowerPoint Template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Rosenbaum</dc:creator>
  <cp:lastModifiedBy>Lauren Rosenbaum</cp:lastModifiedBy>
  <cp:revision>3</cp:revision>
  <dcterms:created xsi:type="dcterms:W3CDTF">2025-10-07T20:17:31Z</dcterms:created>
  <dcterms:modified xsi:type="dcterms:W3CDTF">2025-12-01T02:15:39Z</dcterms:modified>
</cp:coreProperties>
</file>